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wBGM1Y6xbbcefgDBzaPUWOKW/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/>
          <p:nvPr>
            <p:ph type="title"/>
          </p:nvPr>
        </p:nvSpPr>
        <p:spPr>
          <a:xfrm>
            <a:off x="628651" y="3651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" type="body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 txBox="1"/>
          <p:nvPr>
            <p:ph type="title"/>
          </p:nvPr>
        </p:nvSpPr>
        <p:spPr>
          <a:xfrm>
            <a:off x="623891" y="170980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1" type="body"/>
          </p:nvPr>
        </p:nvSpPr>
        <p:spPr>
          <a:xfrm>
            <a:off x="623891" y="458952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37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/>
          <p:nvPr>
            <p:ph type="title"/>
          </p:nvPr>
        </p:nvSpPr>
        <p:spPr>
          <a:xfrm>
            <a:off x="628651" y="3651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1" type="body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2" type="body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8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/>
          <p:nvPr>
            <p:ph type="title"/>
          </p:nvPr>
        </p:nvSpPr>
        <p:spPr>
          <a:xfrm>
            <a:off x="629843" y="3651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" type="body"/>
          </p:nvPr>
        </p:nvSpPr>
        <p:spPr>
          <a:xfrm>
            <a:off x="629842" y="1681164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3" type="body"/>
          </p:nvPr>
        </p:nvSpPr>
        <p:spPr>
          <a:xfrm>
            <a:off x="4629158" y="1681164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9"/>
          <p:cNvSpPr txBox="1"/>
          <p:nvPr>
            <p:ph idx="4" type="body"/>
          </p:nvPr>
        </p:nvSpPr>
        <p:spPr>
          <a:xfrm>
            <a:off x="4629158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9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 txBox="1"/>
          <p:nvPr>
            <p:ph type="title"/>
          </p:nvPr>
        </p:nvSpPr>
        <p:spPr>
          <a:xfrm>
            <a:off x="628651" y="3651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0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0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/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1" type="body"/>
          </p:nvPr>
        </p:nvSpPr>
        <p:spPr>
          <a:xfrm>
            <a:off x="3887395" y="987490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41"/>
          <p:cNvSpPr txBox="1"/>
          <p:nvPr>
            <p:ph idx="2" type="body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41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/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2"/>
          <p:cNvSpPr/>
          <p:nvPr>
            <p:ph idx="2" type="pic"/>
          </p:nvPr>
        </p:nvSpPr>
        <p:spPr>
          <a:xfrm>
            <a:off x="3887395" y="987490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2"/>
          <p:cNvSpPr txBox="1"/>
          <p:nvPr>
            <p:ph idx="1" type="body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42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2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 txBox="1"/>
          <p:nvPr>
            <p:ph type="title"/>
          </p:nvPr>
        </p:nvSpPr>
        <p:spPr>
          <a:xfrm>
            <a:off x="628651" y="3651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3"/>
          <p:cNvSpPr txBox="1"/>
          <p:nvPr>
            <p:ph idx="1" type="body"/>
          </p:nvPr>
        </p:nvSpPr>
        <p:spPr>
          <a:xfrm rot="5400000">
            <a:off x="2396332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3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3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3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/>
          <p:nvPr>
            <p:ph type="title"/>
          </p:nvPr>
        </p:nvSpPr>
        <p:spPr>
          <a:xfrm rot="5400000">
            <a:off x="4623595" y="228520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" type="body"/>
          </p:nvPr>
        </p:nvSpPr>
        <p:spPr>
          <a:xfrm rot="5400000">
            <a:off x="623096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>
            <a:off x="628651" y="3651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0" type="dt"/>
          </p:nvPr>
        </p:nvSpPr>
        <p:spPr>
          <a:xfrm>
            <a:off x="6286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11" type="ftr"/>
          </p:nvPr>
        </p:nvSpPr>
        <p:spPr>
          <a:xfrm>
            <a:off x="3028951" y="635641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3563888" y="332656"/>
            <a:ext cx="5112568" cy="240230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Роль і місце літератури в житті нації. Розвиток літератури. Творча індивідуальність митця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2915816" y="2924944"/>
            <a:ext cx="5978624" cy="352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None/>
            </a:pPr>
            <a:r>
              <a:rPr b="1" lang="ru-RU" sz="1800">
                <a:solidFill>
                  <a:srgbClr val="538CD5"/>
                </a:solidFill>
              </a:rPr>
              <a:t>Мистецтво</a:t>
            </a:r>
            <a:r>
              <a:rPr lang="ru-RU" sz="1800">
                <a:solidFill>
                  <a:srgbClr val="538CD5"/>
                </a:solidFill>
              </a:rPr>
              <a:t> - крок з природи в безкінечність. </a:t>
            </a:r>
            <a:r>
              <a:rPr b="1" lang="ru-RU" sz="1800">
                <a:solidFill>
                  <a:srgbClr val="538CD5"/>
                </a:solidFill>
              </a:rPr>
              <a:t>Мистецтво</a:t>
            </a:r>
            <a:r>
              <a:rPr lang="ru-RU" sz="1800">
                <a:solidFill>
                  <a:srgbClr val="538CD5"/>
                </a:solidFill>
              </a:rPr>
              <a:t> - це релігія, котра має своїх жерців і повинна мати своїх мучеників. </a:t>
            </a:r>
            <a:r>
              <a:rPr b="1" lang="ru-RU" sz="1800">
                <a:solidFill>
                  <a:srgbClr val="538CD5"/>
                </a:solidFill>
              </a:rPr>
              <a:t>Мистецтво</a:t>
            </a:r>
            <a:r>
              <a:rPr lang="ru-RU" sz="1800">
                <a:solidFill>
                  <a:srgbClr val="538CD5"/>
                </a:solidFill>
              </a:rPr>
              <a:t> перестає бути </a:t>
            </a:r>
            <a:r>
              <a:rPr b="1" lang="ru-RU" sz="1800">
                <a:solidFill>
                  <a:srgbClr val="538CD5"/>
                </a:solidFill>
              </a:rPr>
              <a:t>мистецтвом</a:t>
            </a:r>
            <a:r>
              <a:rPr lang="ru-RU" sz="1800">
                <a:solidFill>
                  <a:srgbClr val="538CD5"/>
                </a:solidFill>
              </a:rPr>
              <a:t>, як тільки наша свідомість починає сприймати його як </a:t>
            </a:r>
            <a:r>
              <a:rPr b="1" lang="ru-RU" sz="1800">
                <a:solidFill>
                  <a:srgbClr val="538CD5"/>
                </a:solidFill>
              </a:rPr>
              <a:t>мистецтво</a:t>
            </a:r>
            <a:r>
              <a:rPr lang="ru-RU" sz="1800">
                <a:solidFill>
                  <a:srgbClr val="538CD5"/>
                </a:solidFill>
              </a:rPr>
              <a:t>. </a:t>
            </a:r>
            <a:r>
              <a:rPr b="1" lang="ru-RU" sz="1800">
                <a:solidFill>
                  <a:srgbClr val="538CD5"/>
                </a:solidFill>
              </a:rPr>
              <a:t>Мистецтво</a:t>
            </a:r>
            <a:r>
              <a:rPr lang="ru-RU" sz="1800">
                <a:solidFill>
                  <a:srgbClr val="538CD5"/>
                </a:solidFill>
              </a:rPr>
              <a:t> пробуджує таємницю, без якої світ не захоче існувати</a:t>
            </a:r>
            <a:r>
              <a:rPr lang="ru-RU"/>
              <a:t>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69" y="548678"/>
            <a:ext cx="2798440" cy="437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395536" y="274638"/>
            <a:ext cx="8208912" cy="1143000"/>
          </a:xfrm>
          <a:prstGeom prst="rect">
            <a:avLst/>
          </a:prstGeom>
          <a:solidFill>
            <a:srgbClr val="EAF1DD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 (КІНЕЦЬ XVIII — ПОЧАТОК XX СТ.)</a:t>
            </a:r>
            <a:endParaRPr/>
          </a:p>
        </p:txBody>
      </p:sp>
      <p:sp>
        <p:nvSpPr>
          <p:cNvPr id="247" name="Google Shape;247;p10"/>
          <p:cNvSpPr txBox="1"/>
          <p:nvPr>
            <p:ph idx="1" type="body"/>
          </p:nvPr>
        </p:nvSpPr>
        <p:spPr>
          <a:xfrm>
            <a:off x="395536" y="1196753"/>
            <a:ext cx="8229600" cy="324036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література дошевченківського періоду (з 1798).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40–60-х років XIX ст.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Українська література 70–90-х років XIX ст.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література кінця XIX — початку XX ст.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type="title"/>
          </p:nvPr>
        </p:nvSpPr>
        <p:spPr>
          <a:xfrm>
            <a:off x="395536" y="274638"/>
            <a:ext cx="8208912" cy="11430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НОВІТНЯ (ПОЧАТОК XX–XXI СТ.)</a:t>
            </a:r>
            <a:endParaRPr/>
          </a:p>
        </p:txBody>
      </p:sp>
      <p:sp>
        <p:nvSpPr>
          <p:cNvPr id="253" name="Google Shape;253;p11"/>
          <p:cNvSpPr txBox="1"/>
          <p:nvPr>
            <p:ph idx="1" type="body"/>
          </p:nvPr>
        </p:nvSpPr>
        <p:spPr>
          <a:xfrm>
            <a:off x="395536" y="1196753"/>
            <a:ext cx="8229600" cy="5472607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за часів Центральної Ради, УНР.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Літературний процес 20-х років XX ст.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«Розстріляне Відродження» 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періоду війни 1941–1945 рр. Друга хвиля еміграції.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література в післявоєнний період.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в період відродження 60-х років XX ст. Нью- Йоркська група в діаспорі.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Літературний процес 70–80-х років XX ст. в умовах ідеологічного тиску, репресій, форсованої русифікації.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література періоду розпаду СРСР й утвердження національної й державної незалежності України.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на сучасному етапі (XXI ст.).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Прокоментуйте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259" name="Google Shape;259;p12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«Чим більше читаєш творів українських письменників, тим більше відчуваю дивну привабливість і поезію цієї літератури. Вона чиста, як кришталь, тепла, як літній вечір, несподівано оригінальна, не схожа на жодну іншу…».</a:t>
            </a:r>
            <a:endParaRPr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Еліза Ожешко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Прокоментуйте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265" name="Google Shape;265;p13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Книга акумулює досягнення багатовікової культури людства і є найважливішим джерелом знань, засобом самоосвіти й саморозвитку. Вона дозволяє пізнати світ, що нас оточує, розібратися у своїх думках і почуттях, потребах і пошуках, віднайти ту єдину, власну дорогу, яка веде до храму життєвої мудрості.</a:t>
            </a:r>
            <a:endParaRPr/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Олена Міщенко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/>
          <p:nvPr/>
        </p:nvSpPr>
        <p:spPr>
          <a:xfrm>
            <a:off x="1865022" y="53165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438681" y="855640"/>
            <a:ext cx="4033931" cy="7011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«Зажурилась Україна,…»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441061" y="1909251"/>
            <a:ext cx="4033931" cy="6556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«Наша дума, наша пісня…»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5294598" y="855641"/>
            <a:ext cx="3597881" cy="7011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«…бо нічим прожити». Історична пісня.</a:t>
            </a:r>
            <a:endParaRPr i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5400186" y="1909251"/>
            <a:ext cx="3492293" cy="6556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«…не вмре, не загине».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 Г. Шевченко.</a:t>
            </a:r>
            <a:endParaRPr i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4593272" y="958742"/>
            <a:ext cx="545985" cy="2474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4654016" y="2108511"/>
            <a:ext cx="485242" cy="2975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14254" y="59773"/>
            <a:ext cx="91297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Продовжте речення</a:t>
            </a:r>
            <a:endParaRPr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441061" y="2822066"/>
            <a:ext cx="4031579" cy="6789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«Караюсь, мучуся,…»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5386801" y="2822066"/>
            <a:ext cx="3505678" cy="6789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«…але не каюсь!..»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 Шевченко.</a:t>
            </a:r>
            <a:endParaRPr i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4654015" y="2941879"/>
            <a:ext cx="457237" cy="2975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438709" y="3789040"/>
            <a:ext cx="4031579" cy="6698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«Віють вітри, віють буйні, аж 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5386801" y="3739712"/>
            <a:ext cx="3495167" cy="6698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«…дерева гнуться.» Маруся Чурай.</a:t>
            </a:r>
            <a:endParaRPr i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4654016" y="4043090"/>
            <a:ext cx="479228" cy="2975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438709" y="5040202"/>
            <a:ext cx="4031579" cy="105309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“Це – голос наш. Це – пісня. Це – … ” 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5404455" y="5040202"/>
            <a:ext cx="3295228" cy="105309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«…душа». Ліна Костенко про Марусю Чурай.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4661456" y="5334592"/>
            <a:ext cx="477802" cy="3332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/>
        </p:nvSpPr>
        <p:spPr>
          <a:xfrm>
            <a:off x="1865022" y="53165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438681" y="855640"/>
            <a:ext cx="4033931" cy="7011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«Любіть Україну у…»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441061" y="1909251"/>
            <a:ext cx="4033931" cy="6556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Справжнє ім’я та прізвище І. Карпенка-Карого…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5294598" y="855641"/>
            <a:ext cx="3597881" cy="7011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«…сні й наяву…». Володимир Сосюра.</a:t>
            </a:r>
            <a:endParaRPr i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5400186" y="1909251"/>
            <a:ext cx="3492293" cy="6556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Карпович Тобілевич.</a:t>
            </a:r>
            <a:endParaRPr i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4593272" y="958742"/>
            <a:ext cx="545985" cy="2474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4654016" y="2108511"/>
            <a:ext cx="485242" cy="2975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14254" y="59773"/>
            <a:ext cx="91297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Продовжте речення</a:t>
            </a:r>
            <a:endParaRPr i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41061" y="2822066"/>
            <a:ext cx="4031579" cy="6789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“Перемагають горді ,а не…»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5386801" y="2822066"/>
            <a:ext cx="3505678" cy="6789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 жалісливі».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О.Довженко.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4654015" y="2941879"/>
            <a:ext cx="457237" cy="2975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438709" y="3789040"/>
            <a:ext cx="4031579" cy="6698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«Так! Я буду крізь…»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5397311" y="3789040"/>
            <a:ext cx="3495167" cy="66981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«…сльози сміятись».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Леся Українка.</a:t>
            </a:r>
            <a:endParaRPr i="1"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654016" y="4043090"/>
            <a:ext cx="479228" cy="2975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438709" y="5040202"/>
            <a:ext cx="4031579" cy="105309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«Золоте слово» виголосив …</a:t>
            </a:r>
            <a:endParaRPr/>
          </a:p>
        </p:txBody>
      </p:sp>
      <p:sp>
        <p:nvSpPr>
          <p:cNvPr id="306" name="Google Shape;306;p15"/>
          <p:cNvSpPr/>
          <p:nvPr/>
        </p:nvSpPr>
        <p:spPr>
          <a:xfrm>
            <a:off x="5404455" y="5040202"/>
            <a:ext cx="3295228" cy="105309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Захар Беркут.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4661456" y="5334592"/>
            <a:ext cx="477802" cy="3332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63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/>
          <p:nvPr/>
        </p:nvSpPr>
        <p:spPr>
          <a:xfrm>
            <a:off x="3131853" y="254000"/>
            <a:ext cx="3820500" cy="4617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ТЕОРІЯ ЛІТЕРАТУРИ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237670" y="908720"/>
            <a:ext cx="8496944" cy="23083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КОНТЕКСТ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(лат.— сплетення, з’єднання) — система значень та понять, яка виражає незмірно більше, ніж безпосередній сенс слів, які її складають; контекст визначає єдність смислового змісту та мовленнєвої форми, завершеність смислового забарвлення, виражає емоційне та дійсне ставлення мовця до того, про що говориться.</a:t>
            </a: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251520" y="3470475"/>
            <a:ext cx="8483094" cy="19389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ЕСТЕТИКА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(нім., англ., франц., грец.— чуттєво сприйманий) — наука про загальні закони художнього пізнання дійсності, сутність і розвиток мистецтва й творчості, специфіку категорій прекрасного, величного, піднесеного, потворного, трагічного, комічного.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/>
          <p:nvPr/>
        </p:nvSpPr>
        <p:spPr>
          <a:xfrm>
            <a:off x="251526" y="260650"/>
            <a:ext cx="3578400" cy="4617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ТЕОРІЯ ЛІТЕРАТУРИ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237670" y="908720"/>
            <a:ext cx="8496944" cy="15696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 ХУДОЖНЬОГО ТВОРУ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осмислення мистецького твору, визначення його ідейно-тематичної основи, проблематики, побудови, образної системи, дослідження засобів творення образів, художньої мови.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237670" y="2685645"/>
            <a:ext cx="8483094" cy="15696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ХУДОЖНІЙ ТВІР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форма існування літератури як мистецтва слова. Твір завжди пов’язаний із дійсністю, проте не тотожний їй, а є лише   її віддзеркаленням, перетворенням, художнім відображенням.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/>
          <p:nvPr/>
        </p:nvSpPr>
        <p:spPr>
          <a:xfrm>
            <a:off x="251526" y="260650"/>
            <a:ext cx="3493500" cy="4617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ТЕОРІЯ ЛІТЕРАТУРИ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237670" y="908720"/>
            <a:ext cx="8496944" cy="397031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СТИЛЬ ХУДОЖНИКА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ідейно-художня своєрідність творів конкретного автора, зумовлена особливостями таланту, світоглядом, життєвим досвідом, характером, загальною культурою тощо. Стиль проявляється у виборі тем та розкритті їх, у творенні образів персонажів,у компонуванні творів і в розгортанні сюжетів, у розробці улюблених жанрових форм, у доборі зображально-виражальних засобів і мові.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/>
          <p:nvPr/>
        </p:nvSpPr>
        <p:spPr>
          <a:xfrm>
            <a:off x="251526" y="260650"/>
            <a:ext cx="3738600" cy="4617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ТЕОРІЯ ЛІТЕРАТУРИ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237670" y="908720"/>
            <a:ext cx="8496944" cy="569386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аналізу художнього твору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(орієнтовний)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 створення.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Тематика (мотиви в ліричному творі).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Ідейна спрямованість твору, його пафос.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Жанр, його особливості.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Головні герої та їх характеристика (ліричний герой у ліричному творі).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композиції (сюжет, позасюжетні елементи).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Мовно-виражальні засоби у творі.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Місце твору в доробку письменника,  національній (світовій) літературі.</a:t>
            </a:r>
            <a:endParaRPr/>
          </a:p>
          <a:p>
            <a:pPr indent="-336550" lvl="0" marL="5143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779386"/>
            <a:ext cx="3250704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 txBox="1"/>
          <p:nvPr>
            <p:ph type="title"/>
          </p:nvPr>
        </p:nvSpPr>
        <p:spPr>
          <a:xfrm>
            <a:off x="286802" y="188640"/>
            <a:ext cx="3902031" cy="84753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Доповніть висловлювання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266516" y="2744907"/>
            <a:ext cx="3235707" cy="19728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</a:pPr>
            <a:r>
              <a:rPr i="1" lang="ru-RU" sz="28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Художня література для кожної людини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це…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4211960" y="1268761"/>
            <a:ext cx="4572000" cy="12003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високе мистецтво, яке приносить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справжню насолоду кожному новому поколінню читачів;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4188833" y="2626388"/>
            <a:ext cx="4572000" cy="83099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неповторний духовний світ людини;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4211960" y="3609785"/>
            <a:ext cx="4572000" cy="12003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сукупність писаних і друкованих творів певного народу, епохи, людства;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4188833" y="4941168"/>
            <a:ext cx="4572000" cy="15696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мистецтво слова, що відображає дійсність у художніх образах, створює нову художню реальність;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7" name="Google Shape;177;p2"/>
          <p:cNvCxnSpPr>
            <a:stCxn id="172" idx="3"/>
            <a:endCxn id="173" idx="1"/>
          </p:cNvCxnSpPr>
          <p:nvPr/>
        </p:nvCxnSpPr>
        <p:spPr>
          <a:xfrm flipH="1" rot="10800000">
            <a:off x="3502223" y="1868915"/>
            <a:ext cx="709800" cy="1862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8" name="Google Shape;178;p2"/>
          <p:cNvCxnSpPr>
            <a:stCxn id="172" idx="3"/>
            <a:endCxn id="174" idx="1"/>
          </p:cNvCxnSpPr>
          <p:nvPr/>
        </p:nvCxnSpPr>
        <p:spPr>
          <a:xfrm flipH="1" rot="10800000">
            <a:off x="3502223" y="3041915"/>
            <a:ext cx="686700" cy="689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9" name="Google Shape;179;p2"/>
          <p:cNvCxnSpPr>
            <a:stCxn id="172" idx="3"/>
            <a:endCxn id="175" idx="1"/>
          </p:cNvCxnSpPr>
          <p:nvPr/>
        </p:nvCxnSpPr>
        <p:spPr>
          <a:xfrm>
            <a:off x="3502223" y="3731315"/>
            <a:ext cx="709800" cy="478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0" name="Google Shape;180;p2"/>
          <p:cNvCxnSpPr>
            <a:stCxn id="172" idx="3"/>
            <a:endCxn id="176" idx="1"/>
          </p:cNvCxnSpPr>
          <p:nvPr/>
        </p:nvCxnSpPr>
        <p:spPr>
          <a:xfrm>
            <a:off x="3502223" y="3731315"/>
            <a:ext cx="686700" cy="1994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/>
        </p:nvSpPr>
        <p:spPr>
          <a:xfrm>
            <a:off x="539552" y="548680"/>
            <a:ext cx="8280920" cy="1815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«Незакінчене речення»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сьогоднішньому уроці я дізнався…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зовсім зрозумілим було…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Найважчим для мене було…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/>
          <p:nvPr/>
        </p:nvSpPr>
        <p:spPr>
          <a:xfrm>
            <a:off x="2286000" y="332657"/>
            <a:ext cx="4572000" cy="13849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Періодизація української літератури (за історико-хронологічним принципом)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479125" y="2926070"/>
            <a:ext cx="7405243" cy="52322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487693" y="3933057"/>
            <a:ext cx="7396675" cy="52322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НОВА (КІНЕЦЬ XVIII — КІНЕЦЬ XІX СТ.)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513693" y="4941169"/>
            <a:ext cx="7370675" cy="52322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НОВІТНЯ (ПОЧАТОК XX–XXI СТ.)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9" name="Google Shape;189;p3"/>
          <p:cNvCxnSpPr/>
          <p:nvPr/>
        </p:nvCxnSpPr>
        <p:spPr>
          <a:xfrm>
            <a:off x="4143799" y="1717652"/>
            <a:ext cx="18327" cy="120841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0" name="Google Shape;190;p3"/>
          <p:cNvCxnSpPr/>
          <p:nvPr/>
        </p:nvCxnSpPr>
        <p:spPr>
          <a:xfrm flipH="1">
            <a:off x="4143801" y="3507218"/>
            <a:ext cx="1" cy="41401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1" name="Google Shape;191;p3"/>
          <p:cNvCxnSpPr/>
          <p:nvPr/>
        </p:nvCxnSpPr>
        <p:spPr>
          <a:xfrm flipH="1">
            <a:off x="4199030" y="4456277"/>
            <a:ext cx="1" cy="41401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2" name="Google Shape;192;p3"/>
          <p:cNvSpPr/>
          <p:nvPr/>
        </p:nvSpPr>
        <p:spPr>
          <a:xfrm rot="-5400000">
            <a:off x="5044272" y="3187680"/>
            <a:ext cx="6858000" cy="52322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МЕЖІ КОЖНОГО ПЕРІОДУ УМОВНІ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>
            <p:ph type="title"/>
          </p:nvPr>
        </p:nvSpPr>
        <p:spPr>
          <a:xfrm>
            <a:off x="395536" y="274638"/>
            <a:ext cx="8208912" cy="11430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437957" y="4653136"/>
            <a:ext cx="8229600" cy="11521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Українська </a:t>
            </a:r>
            <a:r>
              <a:rPr lang="ru-RU" sz="28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ПЕРІОДУ КИЇВСЬКОЇ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РУСІ: фольклор і писемна література.</a:t>
            </a:r>
            <a:endParaRPr/>
          </a:p>
        </p:txBody>
      </p:sp>
      <p:cxnSp>
        <p:nvCxnSpPr>
          <p:cNvPr id="199" name="Google Shape;199;p4"/>
          <p:cNvCxnSpPr>
            <a:stCxn id="198" idx="2"/>
          </p:cNvCxnSpPr>
          <p:nvPr/>
        </p:nvCxnSpPr>
        <p:spPr>
          <a:xfrm>
            <a:off x="4552757" y="5805264"/>
            <a:ext cx="0" cy="1052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0" name="Google Shape;200;p4"/>
          <p:cNvCxnSpPr/>
          <p:nvPr/>
        </p:nvCxnSpPr>
        <p:spPr>
          <a:xfrm>
            <a:off x="4552757" y="3789040"/>
            <a:ext cx="0" cy="105273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1" name="Google Shape;201;p4"/>
          <p:cNvSpPr txBox="1"/>
          <p:nvPr>
            <p:ph idx="1" type="body"/>
          </p:nvPr>
        </p:nvSpPr>
        <p:spPr>
          <a:xfrm>
            <a:off x="395536" y="1196753"/>
            <a:ext cx="8229600" cy="32403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</a:pPr>
            <a:r>
              <a:rPr lang="ru-RU" sz="28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КНИЖНЕ ПИСЬМЕНСТВО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літописи, сказання, навчання, зводи літописів: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«Велесова книга» (найдавніша публікація пам’ятки ІХ ст);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Остромирове Євангеліє (1056–1057 рр.);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Біблія.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>
            <p:ph type="title"/>
          </p:nvPr>
        </p:nvSpPr>
        <p:spPr>
          <a:xfrm rot="-5400000">
            <a:off x="-2847654" y="2868618"/>
            <a:ext cx="6880239" cy="11430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1475657" y="3140969"/>
            <a:ext cx="7488831" cy="37402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ОРИГІНАЛЬНА СВІТСЬКА ЛІТЕРАТУРА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твори, написані давньоруською літературною мовою: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житія святих;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повчання, проповіді, послання («Повчання дітям» Володимира Мономаха);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ораторська проза;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літописи, історичні хроніки («Повість временних літ», Галицько-Волинський літопис);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поеми («Слово о полку Ігоревім») тощо.</a:t>
            </a:r>
            <a:endParaRPr/>
          </a:p>
        </p:txBody>
      </p:sp>
      <p:cxnSp>
        <p:nvCxnSpPr>
          <p:cNvPr id="208" name="Google Shape;208;p5"/>
          <p:cNvCxnSpPr/>
          <p:nvPr/>
        </p:nvCxnSpPr>
        <p:spPr>
          <a:xfrm>
            <a:off x="5220071" y="2708920"/>
            <a:ext cx="0" cy="43204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9" name="Google Shape;209;p5"/>
          <p:cNvSpPr txBox="1"/>
          <p:nvPr>
            <p:ph idx="1" type="body"/>
          </p:nvPr>
        </p:nvSpPr>
        <p:spPr>
          <a:xfrm>
            <a:off x="1475655" y="33895"/>
            <a:ext cx="7488832" cy="28803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ПЕРЕКЛАДНА СВІТСЬКА ЛІТЕРАТУРА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(житійна література, природничо-наукова література):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збірник афоризмів «Пчола»;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природничо-наукові твори («Шестиднєв» Іоанна Екзарха, «Фізіолог», підручник з географії «Християнська топографія» та ін.);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хронографи, історичні повісті.</a:t>
            </a:r>
            <a:endParaRPr/>
          </a:p>
        </p:txBody>
      </p:sp>
      <p:cxnSp>
        <p:nvCxnSpPr>
          <p:cNvPr id="210" name="Google Shape;210;p5"/>
          <p:cNvCxnSpPr/>
          <p:nvPr/>
        </p:nvCxnSpPr>
        <p:spPr>
          <a:xfrm>
            <a:off x="5444480" y="6449144"/>
            <a:ext cx="0" cy="43204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>
            <p:ph type="title"/>
          </p:nvPr>
        </p:nvSpPr>
        <p:spPr>
          <a:xfrm rot="-5400000">
            <a:off x="-2847654" y="2868618"/>
            <a:ext cx="6880239" cy="11430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1490682" y="1676546"/>
            <a:ext cx="7488831" cy="37402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ОРИГІНАЛЬНА ЛІТЕРАТУРА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(XIV–XV ст.):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нові редакції «Києво-Печерського патерика»;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нові списки «Хождєнія» Данила Паломника;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проповіді, послання, повчання Фотія, Григорія Цяблака;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літописи («Литовський літопис», «Короткий київський літопис» та ін).</a:t>
            </a:r>
            <a:endParaRPr/>
          </a:p>
        </p:txBody>
      </p:sp>
      <p:cxnSp>
        <p:nvCxnSpPr>
          <p:cNvPr id="217" name="Google Shape;217;p6"/>
          <p:cNvCxnSpPr/>
          <p:nvPr/>
        </p:nvCxnSpPr>
        <p:spPr>
          <a:xfrm>
            <a:off x="5235096" y="1268760"/>
            <a:ext cx="0" cy="43204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8" name="Google Shape;218;p6"/>
          <p:cNvSpPr txBox="1"/>
          <p:nvPr>
            <p:ph idx="1" type="body"/>
          </p:nvPr>
        </p:nvSpPr>
        <p:spPr>
          <a:xfrm>
            <a:off x="1475655" y="33896"/>
            <a:ext cx="7488832" cy="13068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ПЕРЕКЛАДНА ЛІТЕРАТУРА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грецької, сербської, болгарської мов (XIV–XV ст.):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повість «Александрія».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9" name="Google Shape;219;p6"/>
          <p:cNvCxnSpPr/>
          <p:nvPr/>
        </p:nvCxnSpPr>
        <p:spPr>
          <a:xfrm>
            <a:off x="5235097" y="5416770"/>
            <a:ext cx="1" cy="144123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>
            <p:ph type="title"/>
          </p:nvPr>
        </p:nvSpPr>
        <p:spPr>
          <a:xfrm rot="-5400000">
            <a:off x="-2847654" y="2868618"/>
            <a:ext cx="6880239" cy="11430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490682" y="260649"/>
            <a:ext cx="7488831" cy="59766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ПОЛЕМІЧНА ЛІТЕРАТУРА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твори українських письменників кінця XVI–XVII ст.: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Петро Скарга «Про єдність церкви Божої»;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Мелетій Смотрицький «Тренос»;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Вишенський «Послання до всіх, в Лядській землі живущих», «Послання до князя Острозького», «Послання до єпископів»;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Герасим Смотрицький «Ключ царства небесного» (1587 р.);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Василь Острозький «Книжиця» (1588 р.);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Стефан Зизаній «Казання св. Кирила...» (1596 р.);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Христофор Філалет «Апокрисис» (1598 р.);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Захарія Копистенський «Палінодія, або Книга оборони» (1622 р.) та ін.;</a:t>
            </a:r>
            <a:endParaRPr/>
          </a:p>
        </p:txBody>
      </p:sp>
      <p:cxnSp>
        <p:nvCxnSpPr>
          <p:cNvPr id="226" name="Google Shape;226;p7"/>
          <p:cNvCxnSpPr/>
          <p:nvPr/>
        </p:nvCxnSpPr>
        <p:spPr>
          <a:xfrm>
            <a:off x="5235097" y="6453336"/>
            <a:ext cx="1" cy="40466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 rot="-5400000">
            <a:off x="-2847654" y="2868618"/>
            <a:ext cx="6880239" cy="11430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1490682" y="260649"/>
            <a:ext cx="7488831" cy="20162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ІСТОРИЧНА ПРОЗА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козацькі літописи «Літопис Самовидця», «Історія Русів», «Сказання про війну козацьку з поляками» Самійла Величка, «Літопис гадяцького полковника Григорія Грабянки»;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3" name="Google Shape;233;p8"/>
          <p:cNvCxnSpPr/>
          <p:nvPr/>
        </p:nvCxnSpPr>
        <p:spPr>
          <a:xfrm>
            <a:off x="5235097" y="6453336"/>
            <a:ext cx="1" cy="40466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34" name="Google Shape;234;p8"/>
          <p:cNvSpPr txBox="1"/>
          <p:nvPr/>
        </p:nvSpPr>
        <p:spPr>
          <a:xfrm>
            <a:off x="1490681" y="2429272"/>
            <a:ext cx="7488831" cy="40240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ПОЕЗІЯ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україномовна: Климентій Зіновіїв «Про багатства і про злидні...», «Про ратаїв», «Про школярів, що дрова крадуть, і про школу», Григорій Сковорода «Сад Божествених пісень» (збірка ліричних поезій), Памва Беринда «На Різдво Христове»;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польськомовна: Лазар Баранович «Про мир», «Про сонце»;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латиномовна: Павло Русин «Похвала поезії», Симон Пекалід «Про Острозьку війну».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 rot="-5400000">
            <a:off x="-2847654" y="2868618"/>
            <a:ext cx="6880239" cy="1143000"/>
          </a:xfrm>
          <a:prstGeom prst="rect">
            <a:avLst/>
          </a:prstGeom>
          <a:solidFill>
            <a:srgbClr val="DAE5F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ДАВНЯ (XI–XVIII СТ.)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331642" y="116633"/>
            <a:ext cx="7488831" cy="38164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ДРАМАТУРГІЯ: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шкільні драми на різдвяні, великодні, історичні теми («Володимир» Феофана Прокоповича, «Милість Божа» невідомого автора);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інтермедії (інтерлюдії) (інтермедія друга по третьому акті до «Трагедії, або образу смерті» Якуба Ґаватовича, «Власнотворний образ. Третя інтерлюдія» Митрофана Довгалевського);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вертепні драми («Цар Ірод»).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2020-06-25T11:05:38Z</dcterms:created>
  <dc:creator>Таня</dc:creator>
</cp:coreProperties>
</file>